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465" r:id="rId3"/>
    <p:sldId id="534" r:id="rId5"/>
    <p:sldId id="535" r:id="rId6"/>
    <p:sldId id="536" r:id="rId7"/>
    <p:sldId id="537" r:id="rId8"/>
    <p:sldId id="538" r:id="rId9"/>
    <p:sldId id="539" r:id="rId10"/>
    <p:sldId id="540" r:id="rId11"/>
    <p:sldId id="541" r:id="rId12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3" pos="42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冯 义斐" initials="冯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00"/>
    <a:srgbClr val="424650"/>
    <a:srgbClr val="FFFFFF"/>
    <a:srgbClr val="FF7C05"/>
    <a:srgbClr val="435164"/>
    <a:srgbClr val="FFC000"/>
    <a:srgbClr val="4B5975"/>
    <a:srgbClr val="E22A3C"/>
    <a:srgbClr val="F5F9F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24" autoAdjust="0"/>
    <p:restoredTop sz="90613" autoAdjust="0"/>
  </p:normalViewPr>
  <p:slideViewPr>
    <p:cSldViewPr snapToGrid="0" showGuides="1">
      <p:cViewPr varScale="1">
        <p:scale>
          <a:sx n="85" d="100"/>
          <a:sy n="85" d="100"/>
        </p:scale>
        <p:origin x="302" y="58"/>
      </p:cViewPr>
      <p:guideLst>
        <p:guide orient="horz" pos="2160"/>
        <p:guide pos="7242"/>
        <p:guide pos="4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4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487B2-EFA4-4F9A-89E7-8FDEF8A09E3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AC07D-8D07-4F8E-B724-D1AFD71A40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36FB9-8B9B-4645-A598-56D528A684F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9CC1D-2948-4019-A9DC-11A1005A2DE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25000"/>
              </a:lnSpc>
              <a:buFont typeface="+mj-lt"/>
              <a:buNone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8152D9-5CC7-4E9D-A5C4-B9CCFF0E5EE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89CC1D-2948-4019-A9DC-11A1005A2D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25000"/>
              </a:lnSpc>
              <a:buFont typeface="+mj-lt"/>
              <a:buNone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989CC1D-2948-4019-A9DC-11A1005A2D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C493B2F-67F1-4FEC-A176-4BDA1A303606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C493B2F-67F1-4FEC-A176-4BDA1A303606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9CC1D-2948-4019-A9DC-11A1005A2D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9CC1D-2948-4019-A9DC-11A1005A2D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9CC1D-2948-4019-A9DC-11A1005A2D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800" kern="100" dirty="0">
              <a:effectLst/>
              <a:latin typeface="等线" panose="02010600030101010101" charset="-122"/>
              <a:ea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9CC1D-2948-4019-A9DC-11A1005A2D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3A3A3A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840093" y="2619154"/>
            <a:ext cx="3849370" cy="3547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D0D0D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1346220" y="1760715"/>
            <a:ext cx="2325606" cy="2006963"/>
          </a:xfrm>
          <a:custGeom>
            <a:avLst/>
            <a:gdLst>
              <a:gd name="connsiteX0" fmla="*/ 0 w 2325606"/>
              <a:gd name="connsiteY0" fmla="*/ 0 h 2006963"/>
              <a:gd name="connsiteX1" fmla="*/ 2325606 w 2325606"/>
              <a:gd name="connsiteY1" fmla="*/ 0 h 2006963"/>
              <a:gd name="connsiteX2" fmla="*/ 2325606 w 2325606"/>
              <a:gd name="connsiteY2" fmla="*/ 2006963 h 2006963"/>
              <a:gd name="connsiteX3" fmla="*/ 0 w 2325606"/>
              <a:gd name="connsiteY3" fmla="*/ 2006963 h 2006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5606" h="2006963">
                <a:moveTo>
                  <a:pt x="0" y="0"/>
                </a:moveTo>
                <a:lnTo>
                  <a:pt x="2325606" y="0"/>
                </a:lnTo>
                <a:lnTo>
                  <a:pt x="2325606" y="2006963"/>
                </a:lnTo>
                <a:lnTo>
                  <a:pt x="0" y="200696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2"/>
          </p:nvPr>
        </p:nvSpPr>
        <p:spPr>
          <a:xfrm>
            <a:off x="3741536" y="1760719"/>
            <a:ext cx="4707855" cy="4066187"/>
          </a:xfrm>
          <a:custGeom>
            <a:avLst/>
            <a:gdLst>
              <a:gd name="connsiteX0" fmla="*/ 0 w 4707855"/>
              <a:gd name="connsiteY0" fmla="*/ 0 h 4066187"/>
              <a:gd name="connsiteX1" fmla="*/ 4707855 w 4707855"/>
              <a:gd name="connsiteY1" fmla="*/ 0 h 4066187"/>
              <a:gd name="connsiteX2" fmla="*/ 4707855 w 4707855"/>
              <a:gd name="connsiteY2" fmla="*/ 4066187 h 4066187"/>
              <a:gd name="connsiteX3" fmla="*/ 0 w 4707855"/>
              <a:gd name="connsiteY3" fmla="*/ 4066187 h 406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7855" h="4066187">
                <a:moveTo>
                  <a:pt x="0" y="0"/>
                </a:moveTo>
                <a:lnTo>
                  <a:pt x="4707855" y="0"/>
                </a:lnTo>
                <a:lnTo>
                  <a:pt x="4707855" y="4066187"/>
                </a:lnTo>
                <a:lnTo>
                  <a:pt x="0" y="40661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3"/>
          </p:nvPr>
        </p:nvSpPr>
        <p:spPr>
          <a:xfrm>
            <a:off x="8520194" y="3819944"/>
            <a:ext cx="2325606" cy="2006963"/>
          </a:xfrm>
          <a:custGeom>
            <a:avLst/>
            <a:gdLst>
              <a:gd name="connsiteX0" fmla="*/ 0 w 2325606"/>
              <a:gd name="connsiteY0" fmla="*/ 0 h 2006963"/>
              <a:gd name="connsiteX1" fmla="*/ 2325606 w 2325606"/>
              <a:gd name="connsiteY1" fmla="*/ 0 h 2006963"/>
              <a:gd name="connsiteX2" fmla="*/ 2325606 w 2325606"/>
              <a:gd name="connsiteY2" fmla="*/ 2006963 h 2006963"/>
              <a:gd name="connsiteX3" fmla="*/ 0 w 2325606"/>
              <a:gd name="connsiteY3" fmla="*/ 2006963 h 2006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5606" h="2006963">
                <a:moveTo>
                  <a:pt x="0" y="0"/>
                </a:moveTo>
                <a:lnTo>
                  <a:pt x="2325606" y="0"/>
                </a:lnTo>
                <a:lnTo>
                  <a:pt x="2325606" y="2006963"/>
                </a:lnTo>
                <a:lnTo>
                  <a:pt x="0" y="200696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1C74C5-49C3-4B91-9805-E5C47E5A7A9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1.jpe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121F1-F50A-4F32-B1C4-F72798F51F3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2.xml"/><Relationship Id="rId7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3778885" y="3827145"/>
            <a:ext cx="53625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赛道及组别：</a:t>
            </a:r>
            <a:endParaRPr lang="zh-CN" altLang="en-US" sz="2400" b="1"/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3778885" y="4426585"/>
            <a:ext cx="53625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参赛类别：</a:t>
            </a:r>
            <a:endParaRPr lang="zh-CN" altLang="en-US" sz="2400" b="1"/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3778885" y="5026025"/>
            <a:ext cx="53625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汇报人：</a:t>
            </a:r>
            <a:endParaRPr lang="zh-CN" altLang="en-US" sz="2400" b="1"/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3778885" y="5625465"/>
            <a:ext cx="53625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日期：</a:t>
            </a:r>
            <a:endParaRPr lang="zh-CN" altLang="en-US" sz="2400" b="1"/>
          </a:p>
        </p:txBody>
      </p:sp>
      <p:pic>
        <p:nvPicPr>
          <p:cNvPr id="100" name="图片 99"/>
          <p:cNvPicPr/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99085" y="250825"/>
            <a:ext cx="3089275" cy="6807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" name="文本框 19"/>
          <p:cNvSpPr txBox="1"/>
          <p:nvPr>
            <p:custDataLst>
              <p:tags r:id="rId7"/>
            </p:custDataLst>
          </p:nvPr>
        </p:nvSpPr>
        <p:spPr>
          <a:xfrm>
            <a:off x="2266950" y="2013585"/>
            <a:ext cx="7658100" cy="1075055"/>
          </a:xfrm>
          <a:prstGeom prst="rect">
            <a:avLst/>
          </a:prstGeom>
          <a:noFill/>
        </p:spPr>
        <p:txBody>
          <a:bodyPr wrap="non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项目标题</a:t>
            </a:r>
            <a:endParaRPr lang="zh-CN" alt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6" name="矩形 25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-2125634" y="308394"/>
            <a:ext cx="782574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项目背景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               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包括：政策背景、竞争格局、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行业痛点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7639" y="6268504"/>
            <a:ext cx="8978265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备注：尽量多分几页展示标题提示点，如实在没有可先空着</a:t>
            </a: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65085" y="61810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矩形 49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51" name="矩形 50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-4402099" y="308394"/>
            <a:ext cx="1237869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解决方案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                   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包括：创新点、关键技术、佐证材料、应用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场景、竞品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7639" y="6268504"/>
            <a:ext cx="8978265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备注：尽量多分几页展示标题提示点，如实在没有可先空着</a:t>
            </a: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矩形 50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52" name="矩形 51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-3402924" y="308394"/>
            <a:ext cx="10380345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商业模式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      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包括：生产模式、推广模式、盈利模式、目标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客户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7639" y="6268504"/>
            <a:ext cx="8978265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备注：尽量多分几页展示标题提示点，如实在没有可先空着</a:t>
            </a: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-5401269" y="308394"/>
            <a:ext cx="14377035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项目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团队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                                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包括：负责人、团队、外部资源（团队成员专业、实践背景、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贡献）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7639" y="6268504"/>
            <a:ext cx="8978265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备注：尽量多分几页展示标题提示点，如实在没有可先空着</a:t>
            </a: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-3402924" y="308394"/>
            <a:ext cx="10380345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社会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价值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      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包括：带动就业、生态价值、民生福祉、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媒体报道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7639" y="6268504"/>
            <a:ext cx="8978265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备注：尽量多分几页展示标题提示点，如实在没有可先空着</a:t>
            </a: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-4161750" y="308394"/>
            <a:ext cx="11897995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教育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维度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                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包括：学科交叉、专创融合、产学研协同、学科平台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支撑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7639" y="6268504"/>
            <a:ext cx="8978265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备注：尽量多分几页展示标题提示点，如实在没有可先空着</a:t>
            </a: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-3402924" y="308394"/>
            <a:ext cx="10380345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发展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规划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      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包括：市场与应用场景拓展、技术创新与产品</a:t>
            </a: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迭代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197639" y="6268504"/>
            <a:ext cx="8978265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备注：尽量多分几页展示标题提示点，如实在没有可先空着</a:t>
            </a:r>
            <a:r>
              <a:rPr lang="en-US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                 </a:t>
            </a: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4632683" y="2811564"/>
            <a:ext cx="2926080" cy="9220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项目愿景</a:t>
            </a:r>
            <a:endParaRPr lang="zh-CN" alt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PP_MARK_KEY" val="ddcab3b9-8b92-4d44-aee8-188ce4431e40"/>
  <p:tag name="COMMONDATA" val="eyJoZGlkIjoiNGMwMDdhYTY4Mzc0ZjBkYjk4ZTQ4NGYxYTE5NTNjODUifQ=="/>
  <p:tag name="commondata" val="eyJoZGlkIjoiNzhmMGU2ZjI3NDU1MGQ5N2IzMmRkMGFhOGVhMThhY2M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alpha val="0"/>
              </a:schemeClr>
            </a:gs>
          </a:gsLst>
          <a:lin ang="5400000" scaled="1"/>
        </a:gradFill>
        <a:ln w="12700" cap="flat" cmpd="sng" algn="ctr">
          <a:noFill/>
          <a:prstDash val="solid"/>
          <a:miter lim="800000"/>
        </a:ln>
      </a:spPr>
      <a:bodyPr rtlCol="0" anchor="ctr"/>
      <a:lstStyle>
        <a:defPPr marL="0" marR="0" indent="0" algn="l" defTabSz="4572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4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Times New Roman" panose="02020603050405020304"/>
            <a:ea typeface="微软雅黑" panose="020B0503020204020204" charset="-122"/>
            <a:cs typeface="+mn-cs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1062</Words>
  <Application>WPS 演示</Application>
  <PresentationFormat>宽屏</PresentationFormat>
  <Paragraphs>47</Paragraphs>
  <Slides>9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微软雅黑</vt:lpstr>
      <vt:lpstr>等线</vt:lpstr>
      <vt:lpstr>Times New Roman</vt:lpstr>
      <vt:lpstr>Arial Unicode MS</vt:lpstr>
      <vt:lpstr>等线 Light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 Shipian</dc:creator>
  <cp:lastModifiedBy>窦晓睿</cp:lastModifiedBy>
  <cp:revision>1485</cp:revision>
  <dcterms:created xsi:type="dcterms:W3CDTF">2021-05-16T03:06:00Z</dcterms:created>
  <dcterms:modified xsi:type="dcterms:W3CDTF">2023-10-18T02:02:43Z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CCE34B8A3C1E4F3B8CBE4F075CFAC2F9_13</vt:lpwstr>
  </property>
  <property fmtid="{D5CDD505-2E9C-101B-9397-08002B2CF9AE}" pid="3" name="KSOProductBuildVer">
    <vt:lpwstr>2052-12.1.0.15712</vt:lpwstr>
  </property>
</Properties>
</file>